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379" r:id="rId4"/>
    <p:sldId id="267" r:id="rId5"/>
    <p:sldId id="418" r:id="rId6"/>
    <p:sldId id="415" r:id="rId7"/>
    <p:sldId id="426" r:id="rId8"/>
    <p:sldId id="420" r:id="rId9"/>
    <p:sldId id="427" r:id="rId10"/>
    <p:sldId id="428" r:id="rId11"/>
    <p:sldId id="429" r:id="rId12"/>
    <p:sldId id="430" r:id="rId13"/>
    <p:sldId id="431" r:id="rId14"/>
    <p:sldId id="432" r:id="rId15"/>
    <p:sldId id="433" r:id="rId16"/>
    <p:sldId id="434" r:id="rId17"/>
    <p:sldId id="437" r:id="rId18"/>
    <p:sldId id="435" r:id="rId19"/>
    <p:sldId id="43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4" autoAdjust="0"/>
    <p:restoredTop sz="94660"/>
  </p:normalViewPr>
  <p:slideViewPr>
    <p:cSldViewPr snapToGrid="0">
      <p:cViewPr varScale="1">
        <p:scale>
          <a:sx n="54" d="100"/>
          <a:sy n="54" d="100"/>
        </p:scale>
        <p:origin x="72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067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784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5027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131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5003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814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60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5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680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944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282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023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59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44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933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899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B4CE1-76C8-49A3-AD5E-7279E1E998B7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90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generated with high confidence">
            <a:extLst>
              <a:ext uri="{FF2B5EF4-FFF2-40B4-BE49-F238E27FC236}">
                <a16:creationId xmlns:a16="http://schemas.microsoft.com/office/drawing/2014/main" id="{95582A0C-564D-4D98-9C18-827AA9E458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728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830560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Why Be Fishers of Men?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606860"/>
            <a:ext cx="3764643" cy="5176495"/>
          </a:xfrm>
        </p:spPr>
        <p:txBody>
          <a:bodyPr numCol="1">
            <a:normAutofit/>
          </a:bodyPr>
          <a:lstStyle/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Because we are followers of Jesus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It gives us a sense of purpose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u="sng" dirty="0">
                <a:solidFill>
                  <a:schemeClr val="tx1"/>
                </a:solidFill>
              </a:rPr>
              <a:t>It will please our Master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Because there is a great need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Because it is the right thing to do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Because it is our Duty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For the joy of saving souls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838200" y="1514901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179A7A-9A7C-4041-95BC-B2D354AA9192}"/>
              </a:ext>
            </a:extLst>
          </p:cNvPr>
          <p:cNvSpPr txBox="1">
            <a:spLocks/>
          </p:cNvSpPr>
          <p:nvPr/>
        </p:nvSpPr>
        <p:spPr>
          <a:xfrm>
            <a:off x="4441977" y="1638920"/>
            <a:ext cx="6051852" cy="5176495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“If anyone wishes to come after   Me, </a:t>
            </a:r>
            <a:r>
              <a:rPr lang="en-US" sz="2600" u="sng" dirty="0">
                <a:solidFill>
                  <a:schemeClr val="tx1"/>
                </a:solidFill>
              </a:rPr>
              <a:t>he must deny himself</a:t>
            </a:r>
            <a:r>
              <a:rPr lang="en-US" sz="2600" dirty="0">
                <a:solidFill>
                  <a:schemeClr val="tx1"/>
                </a:solidFill>
              </a:rPr>
              <a:t>, and    take up his cross and follow Me.” </a:t>
            </a:r>
            <a:r>
              <a:rPr lang="en-US" sz="2400" dirty="0">
                <a:solidFill>
                  <a:schemeClr val="tx1"/>
                </a:solidFill>
              </a:rPr>
              <a:t>(Matt. 16:24)</a:t>
            </a:r>
            <a:endParaRPr lang="en-US" sz="2600" dirty="0">
              <a:solidFill>
                <a:schemeClr val="tx1"/>
              </a:solidFill>
            </a:endParaRPr>
          </a:p>
          <a:p>
            <a:pPr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“He who loves father or mother more than Me is not worthy of Me; and he who loves son or daughter more than Me is not worthy of Me” </a:t>
            </a:r>
            <a:r>
              <a:rPr lang="en-US" sz="2400" dirty="0">
                <a:solidFill>
                  <a:schemeClr val="tx1"/>
                </a:solidFill>
              </a:rPr>
              <a:t>(Matt. 10:27)</a:t>
            </a:r>
          </a:p>
          <a:p>
            <a:pPr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“Therefore we make it our ambition, whether at home or absent, </a:t>
            </a:r>
            <a:r>
              <a:rPr lang="en-US" sz="2600" u="sng" dirty="0">
                <a:solidFill>
                  <a:schemeClr val="tx1"/>
                </a:solidFill>
              </a:rPr>
              <a:t>to be pleasing to Him</a:t>
            </a:r>
            <a:r>
              <a:rPr lang="en-US" sz="2600" dirty="0">
                <a:solidFill>
                  <a:schemeClr val="tx1"/>
                </a:solidFill>
              </a:rPr>
              <a:t>.” </a:t>
            </a:r>
            <a:r>
              <a:rPr lang="en-US" sz="2400" dirty="0">
                <a:solidFill>
                  <a:schemeClr val="tx1"/>
                </a:solidFill>
              </a:rPr>
              <a:t>(2Cor. 5:9)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007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830560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Why Be Fishers of Men?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606860"/>
            <a:ext cx="3764643" cy="5176495"/>
          </a:xfrm>
        </p:spPr>
        <p:txBody>
          <a:bodyPr numCol="1">
            <a:normAutofit/>
          </a:bodyPr>
          <a:lstStyle/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Because we are followers of Jesus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It gives us a sense of purpose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u="sng" dirty="0">
                <a:solidFill>
                  <a:schemeClr val="tx1"/>
                </a:solidFill>
              </a:rPr>
              <a:t>It will please our Master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Because there is a great need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Because it is the right thing to do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Because it is our Duty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For the joy of saving souls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838200" y="1514901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179A7A-9A7C-4041-95BC-B2D354AA9192}"/>
              </a:ext>
            </a:extLst>
          </p:cNvPr>
          <p:cNvSpPr txBox="1">
            <a:spLocks/>
          </p:cNvSpPr>
          <p:nvPr/>
        </p:nvSpPr>
        <p:spPr>
          <a:xfrm>
            <a:off x="4441977" y="1638920"/>
            <a:ext cx="5572880" cy="5176495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“…walk in a manner worthy of the Lord, </a:t>
            </a:r>
            <a:r>
              <a:rPr lang="en-US" sz="2600" u="sng" dirty="0">
                <a:solidFill>
                  <a:schemeClr val="tx1"/>
                </a:solidFill>
              </a:rPr>
              <a:t>to please Him in all respects</a:t>
            </a:r>
            <a:r>
              <a:rPr lang="en-US" sz="2600" dirty="0">
                <a:solidFill>
                  <a:schemeClr val="tx1"/>
                </a:solidFill>
              </a:rPr>
              <a:t>, bearing fruit in every good work and increasing in the knowledge of God.” </a:t>
            </a:r>
            <a:r>
              <a:rPr lang="en-US" sz="2400" dirty="0">
                <a:solidFill>
                  <a:schemeClr val="tx1"/>
                </a:solidFill>
              </a:rPr>
              <a:t>(Col. 1:10)</a:t>
            </a:r>
          </a:p>
          <a:p>
            <a:pPr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“No soldier in active service entangles himself in the affairs of everyday life, </a:t>
            </a:r>
            <a:r>
              <a:rPr lang="en-US" sz="2600" u="sng" dirty="0">
                <a:solidFill>
                  <a:schemeClr val="tx1"/>
                </a:solidFill>
              </a:rPr>
              <a:t>so that he may please the one who enlisted him as a soldier.</a:t>
            </a:r>
            <a:r>
              <a:rPr lang="en-US" sz="2600" dirty="0">
                <a:solidFill>
                  <a:schemeClr val="tx1"/>
                </a:solidFill>
              </a:rPr>
              <a:t>” </a:t>
            </a:r>
            <a:r>
              <a:rPr lang="en-US" sz="2400" dirty="0">
                <a:solidFill>
                  <a:schemeClr val="tx1"/>
                </a:solidFill>
              </a:rPr>
              <a:t>(2Tim. 2:4)</a:t>
            </a:r>
          </a:p>
          <a:p>
            <a:pPr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1Thes. 2:4 “…not as pleasing men, but God…”</a:t>
            </a:r>
          </a:p>
        </p:txBody>
      </p:sp>
    </p:spTree>
    <p:extLst>
      <p:ext uri="{BB962C8B-B14F-4D97-AF65-F5344CB8AC3E}">
        <p14:creationId xmlns:p14="http://schemas.microsoft.com/office/powerpoint/2010/main" val="60485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830560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Why Be Fishers of Men?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606860"/>
            <a:ext cx="3764643" cy="5176495"/>
          </a:xfrm>
        </p:spPr>
        <p:txBody>
          <a:bodyPr numCol="1">
            <a:normAutofit/>
          </a:bodyPr>
          <a:lstStyle/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Because we are followers of Jesus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It gives us a sense of purpose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It will please our Master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u="sng" dirty="0">
                <a:solidFill>
                  <a:schemeClr val="tx1"/>
                </a:solidFill>
              </a:rPr>
              <a:t>Because there is a great need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Because it is the right thing to do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Because it is our Duty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For the joy of saving souls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838200" y="1514901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179A7A-9A7C-4041-95BC-B2D354AA9192}"/>
              </a:ext>
            </a:extLst>
          </p:cNvPr>
          <p:cNvSpPr txBox="1">
            <a:spLocks/>
          </p:cNvSpPr>
          <p:nvPr/>
        </p:nvSpPr>
        <p:spPr>
          <a:xfrm>
            <a:off x="4441976" y="1638920"/>
            <a:ext cx="5887887" cy="5176495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Matt. 9:35-39</a:t>
            </a:r>
          </a:p>
          <a:p>
            <a:pPr lvl="1" defTabSz="463550"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“Seeing the people, He felt compassion for them…”</a:t>
            </a:r>
          </a:p>
          <a:p>
            <a:pPr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Mark 1:21-39</a:t>
            </a:r>
          </a:p>
          <a:p>
            <a:pPr lvl="1" defTabSz="463550"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Teaching and healing at the synagogue </a:t>
            </a:r>
            <a:r>
              <a:rPr lang="en-US" sz="2000" dirty="0">
                <a:solidFill>
                  <a:schemeClr val="tx1"/>
                </a:solidFill>
              </a:rPr>
              <a:t>(vs. 21)</a:t>
            </a:r>
            <a:endParaRPr lang="en-US" sz="2400" dirty="0">
              <a:solidFill>
                <a:schemeClr val="tx1"/>
              </a:solidFill>
            </a:endParaRPr>
          </a:p>
          <a:p>
            <a:pPr lvl="1" defTabSz="463550"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“Immediately…” Simon Peter’s home </a:t>
            </a:r>
            <a:r>
              <a:rPr lang="en-US" sz="2000" dirty="0">
                <a:solidFill>
                  <a:schemeClr val="tx1"/>
                </a:solidFill>
              </a:rPr>
              <a:t>(vs. 29)</a:t>
            </a:r>
          </a:p>
          <a:p>
            <a:pPr lvl="1" defTabSz="463550"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“when evening came…” more healing </a:t>
            </a:r>
            <a:r>
              <a:rPr lang="en-US" sz="2000" dirty="0">
                <a:solidFill>
                  <a:schemeClr val="tx1"/>
                </a:solidFill>
              </a:rPr>
              <a:t>(vs. 32)</a:t>
            </a:r>
          </a:p>
          <a:p>
            <a:pPr lvl="1" defTabSz="463550"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“in the early morning…” prayer  </a:t>
            </a:r>
            <a:r>
              <a:rPr lang="en-US" sz="2000" dirty="0">
                <a:solidFill>
                  <a:schemeClr val="tx1"/>
                </a:solidFill>
              </a:rPr>
              <a:t>(vs. 35)</a:t>
            </a:r>
          </a:p>
          <a:p>
            <a:pPr lvl="1" defTabSz="463550"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More preaching and healing </a:t>
            </a:r>
            <a:r>
              <a:rPr lang="en-US" sz="2000" dirty="0">
                <a:solidFill>
                  <a:schemeClr val="tx1"/>
                </a:solidFill>
              </a:rPr>
              <a:t>(vs. 39)</a:t>
            </a:r>
          </a:p>
          <a:p>
            <a:pPr lvl="1" defTabSz="463550">
              <a:spcBef>
                <a:spcPts val="0"/>
              </a:spcBef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77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830560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Why Be Fishers of Men?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606860"/>
            <a:ext cx="3764643" cy="5176495"/>
          </a:xfrm>
        </p:spPr>
        <p:txBody>
          <a:bodyPr numCol="1">
            <a:normAutofit/>
          </a:bodyPr>
          <a:lstStyle/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Because we are followers of Jesus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It gives us a sense of purpose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It will please our Master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Because there is a great need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u="sng" dirty="0">
                <a:solidFill>
                  <a:schemeClr val="tx1"/>
                </a:solidFill>
              </a:rPr>
              <a:t>Because it is the right thing to do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Because it is our Duty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For the joy of saving souls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838200" y="1514901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179A7A-9A7C-4041-95BC-B2D354AA9192}"/>
              </a:ext>
            </a:extLst>
          </p:cNvPr>
          <p:cNvSpPr txBox="1">
            <a:spLocks/>
          </p:cNvSpPr>
          <p:nvPr/>
        </p:nvSpPr>
        <p:spPr>
          <a:xfrm>
            <a:off x="4441977" y="1638920"/>
            <a:ext cx="5572880" cy="5176495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2Kin. 7:3-10</a:t>
            </a:r>
          </a:p>
          <a:p>
            <a:pPr lvl="1" defTabSz="463550"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“We are not doing right. This day is a day of good news, but we are keeping silent; if we wait until morning light, punishment will overtake us. Now therefore come, let us go and tell the king’s household.” </a:t>
            </a:r>
            <a:r>
              <a:rPr lang="en-US" sz="2000" dirty="0">
                <a:solidFill>
                  <a:schemeClr val="tx1"/>
                </a:solidFill>
              </a:rPr>
              <a:t>(vs. 9)</a:t>
            </a:r>
          </a:p>
          <a:p>
            <a:pPr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“and He Himself bore our sins in His body on the cross, so that we might die to sin and live to righteousness; for by His wounds you were healed.” </a:t>
            </a:r>
            <a:r>
              <a:rPr lang="en-US" sz="2400" dirty="0">
                <a:solidFill>
                  <a:schemeClr val="tx1"/>
                </a:solidFill>
              </a:rPr>
              <a:t>(1Pet. 2:24)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5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830560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Why Be Fishers of Men?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606860"/>
            <a:ext cx="3764643" cy="5176495"/>
          </a:xfrm>
        </p:spPr>
        <p:txBody>
          <a:bodyPr numCol="1">
            <a:normAutofit/>
          </a:bodyPr>
          <a:lstStyle/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Because we are followers of Jesus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It gives us a sense of purpose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It will please our Master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Because there is a great need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Because it is the right thing to do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u="sng" dirty="0">
                <a:solidFill>
                  <a:schemeClr val="tx1"/>
                </a:solidFill>
              </a:rPr>
              <a:t>Because it is our Duty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For the joy of saving souls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838200" y="1514901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179A7A-9A7C-4041-95BC-B2D354AA9192}"/>
              </a:ext>
            </a:extLst>
          </p:cNvPr>
          <p:cNvSpPr txBox="1">
            <a:spLocks/>
          </p:cNvSpPr>
          <p:nvPr/>
        </p:nvSpPr>
        <p:spPr>
          <a:xfrm>
            <a:off x="4441977" y="1638920"/>
            <a:ext cx="5887886" cy="5176495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“So you too, when you do all the things which are commanded you, say, ‘We are unworthy slaves; we have done only that which we ought to have done.’” </a:t>
            </a:r>
            <a:r>
              <a:rPr lang="en-US" sz="2400" dirty="0">
                <a:solidFill>
                  <a:schemeClr val="tx1"/>
                </a:solidFill>
              </a:rPr>
              <a:t>(Luke 17:10)</a:t>
            </a:r>
          </a:p>
          <a:p>
            <a:pPr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Ezekiel – a watchman </a:t>
            </a:r>
            <a:r>
              <a:rPr lang="en-US" sz="2400" dirty="0">
                <a:solidFill>
                  <a:schemeClr val="tx1"/>
                </a:solidFill>
              </a:rPr>
              <a:t>(Ezek. 33:1-9)</a:t>
            </a:r>
            <a:endParaRPr lang="en-US" sz="2600" dirty="0">
              <a:solidFill>
                <a:schemeClr val="tx1"/>
              </a:solidFill>
            </a:endParaRPr>
          </a:p>
          <a:p>
            <a:pPr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2Cor. 5:9-11</a:t>
            </a:r>
          </a:p>
          <a:p>
            <a:pPr lvl="1" defTabSz="463550"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“Therefore, knowing the fear of the Lord, we persuade men…” </a:t>
            </a:r>
            <a:r>
              <a:rPr lang="en-US" sz="2000" dirty="0">
                <a:solidFill>
                  <a:schemeClr val="tx1"/>
                </a:solidFill>
              </a:rPr>
              <a:t>(vs. 11)</a:t>
            </a:r>
          </a:p>
          <a:p>
            <a:pPr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2Tim. 2:3-4</a:t>
            </a:r>
          </a:p>
          <a:p>
            <a:pPr lvl="1" defTabSz="463550"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“a good soldier of Christ…please the one who enlisted him…”</a:t>
            </a:r>
          </a:p>
        </p:txBody>
      </p:sp>
    </p:spTree>
    <p:extLst>
      <p:ext uri="{BB962C8B-B14F-4D97-AF65-F5344CB8AC3E}">
        <p14:creationId xmlns:p14="http://schemas.microsoft.com/office/powerpoint/2010/main" val="3598418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830560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Why Be Fishers of Men?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606860"/>
            <a:ext cx="3764643" cy="5176495"/>
          </a:xfrm>
        </p:spPr>
        <p:txBody>
          <a:bodyPr numCol="1">
            <a:normAutofit/>
          </a:bodyPr>
          <a:lstStyle/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Because we are followers of Jesus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It gives us a sense of purpose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It will please our Master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Because there is a great need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Because it is the right thing to do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Because it is our Duty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u="sng" dirty="0">
                <a:solidFill>
                  <a:schemeClr val="tx1"/>
                </a:solidFill>
              </a:rPr>
              <a:t>For the joy of saving souls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838200" y="1514901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179A7A-9A7C-4041-95BC-B2D354AA9192}"/>
              </a:ext>
            </a:extLst>
          </p:cNvPr>
          <p:cNvSpPr txBox="1">
            <a:spLocks/>
          </p:cNvSpPr>
          <p:nvPr/>
        </p:nvSpPr>
        <p:spPr>
          <a:xfrm>
            <a:off x="4441976" y="1638920"/>
            <a:ext cx="5802161" cy="5176495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“I tell you that in the same way, there will be more joy in heaven over one sinner who repents than over ninety-nine righteous persons who need no repentance.” </a:t>
            </a:r>
            <a:r>
              <a:rPr lang="en-US" sz="2400" dirty="0">
                <a:solidFill>
                  <a:schemeClr val="tx1"/>
                </a:solidFill>
              </a:rPr>
              <a:t>(Luke 15:7)</a:t>
            </a:r>
            <a:endParaRPr lang="en-US" sz="2600" dirty="0">
              <a:solidFill>
                <a:schemeClr val="tx1"/>
              </a:solidFill>
            </a:endParaRPr>
          </a:p>
          <a:p>
            <a:pPr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“…there is joy in the presence of the angels of God over one sinner who repents” </a:t>
            </a:r>
            <a:r>
              <a:rPr lang="en-US" sz="2400" dirty="0">
                <a:solidFill>
                  <a:schemeClr val="tx1"/>
                </a:solidFill>
              </a:rPr>
              <a:t>(Luke 15:10)</a:t>
            </a:r>
          </a:p>
          <a:p>
            <a:pPr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“…this brother of yours was dead and has begun to live, and was lost and has been found.” </a:t>
            </a:r>
            <a:r>
              <a:rPr lang="en-US" sz="2400" dirty="0">
                <a:solidFill>
                  <a:schemeClr val="tx1"/>
                </a:solidFill>
              </a:rPr>
              <a:t>(Luke 15:32)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730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830560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Fishers of Men – Reminders…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606860"/>
            <a:ext cx="9359240" cy="5176495"/>
          </a:xfrm>
        </p:spPr>
        <p:txBody>
          <a:bodyPr>
            <a:normAutofit/>
          </a:bodyPr>
          <a:lstStyle/>
          <a:p>
            <a:pPr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“I planted, Apollos watered, but </a:t>
            </a:r>
            <a:r>
              <a:rPr lang="en-US" sz="2600" u="sng" dirty="0">
                <a:solidFill>
                  <a:schemeClr val="tx1"/>
                </a:solidFill>
              </a:rPr>
              <a:t>God was causing the growth</a:t>
            </a:r>
            <a:r>
              <a:rPr lang="en-US" sz="2600" dirty="0">
                <a:solidFill>
                  <a:schemeClr val="tx1"/>
                </a:solidFill>
              </a:rPr>
              <a:t>. So then neither the one who plants nor the one who waters is anything, but </a:t>
            </a:r>
            <a:r>
              <a:rPr lang="en-US" sz="2600" u="sng" dirty="0">
                <a:solidFill>
                  <a:schemeClr val="tx1"/>
                </a:solidFill>
              </a:rPr>
              <a:t>God who causes the growth</a:t>
            </a:r>
            <a:r>
              <a:rPr lang="en-US" sz="2600" dirty="0">
                <a:solidFill>
                  <a:schemeClr val="tx1"/>
                </a:solidFill>
              </a:rPr>
              <a:t>.” </a:t>
            </a:r>
            <a:r>
              <a:rPr lang="en-US" sz="2400" dirty="0">
                <a:solidFill>
                  <a:schemeClr val="tx1"/>
                </a:solidFill>
              </a:rPr>
              <a:t>(1Cor. 3:6-7)</a:t>
            </a:r>
          </a:p>
          <a:p>
            <a:pPr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Parable of the soils… </a:t>
            </a:r>
            <a:r>
              <a:rPr lang="en-US" sz="2400" dirty="0">
                <a:solidFill>
                  <a:schemeClr val="tx1"/>
                </a:solidFill>
              </a:rPr>
              <a:t>(Matt. 13)</a:t>
            </a:r>
          </a:p>
          <a:p>
            <a:pPr lvl="1"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The sower went out to sow…</a:t>
            </a:r>
          </a:p>
          <a:p>
            <a:pPr lvl="2"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Some fell beside the road</a:t>
            </a:r>
          </a:p>
          <a:p>
            <a:pPr lvl="2"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Some fell on the rocky places</a:t>
            </a:r>
          </a:p>
          <a:p>
            <a:pPr lvl="2"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Some fell among the thorns</a:t>
            </a:r>
          </a:p>
          <a:p>
            <a:pPr lvl="2"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Some fell on good soil</a:t>
            </a:r>
          </a:p>
          <a:p>
            <a:pPr lvl="1"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We are “sowers”, not “soil investigators”</a:t>
            </a:r>
          </a:p>
          <a:p>
            <a:pPr defTabSz="463550">
              <a:spcBef>
                <a:spcPts val="0"/>
              </a:spcBef>
            </a:pPr>
            <a:endParaRPr lang="en-US" sz="2800" dirty="0">
              <a:solidFill>
                <a:schemeClr val="tx1"/>
              </a:solidFill>
            </a:endParaRPr>
          </a:p>
          <a:p>
            <a:pPr lvl="1" defTabSz="463550">
              <a:spcBef>
                <a:spcPts val="0"/>
              </a:spcBef>
            </a:pPr>
            <a:endParaRPr lang="en-US" sz="2600" dirty="0">
              <a:solidFill>
                <a:schemeClr val="tx1"/>
              </a:solidFill>
            </a:endParaRPr>
          </a:p>
          <a:p>
            <a:pPr defTabSz="463550">
              <a:spcBef>
                <a:spcPts val="0"/>
              </a:spcBef>
            </a:pP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838200" y="1514901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01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830560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Fishers of Men – Preparation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606860"/>
            <a:ext cx="9359240" cy="5176495"/>
          </a:xfrm>
        </p:spPr>
        <p:txBody>
          <a:bodyPr>
            <a:normAutofit/>
          </a:bodyPr>
          <a:lstStyle/>
          <a:p>
            <a:pPr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Personal Preparation…</a:t>
            </a:r>
          </a:p>
          <a:p>
            <a:pPr lvl="1"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Deny Self </a:t>
            </a:r>
            <a:r>
              <a:rPr lang="en-US" sz="2200" dirty="0">
                <a:solidFill>
                  <a:schemeClr val="tx1"/>
                </a:solidFill>
              </a:rPr>
              <a:t>(L1)</a:t>
            </a:r>
          </a:p>
          <a:p>
            <a:pPr lvl="1"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Be Committed </a:t>
            </a:r>
            <a:r>
              <a:rPr lang="en-US" sz="2200" dirty="0">
                <a:solidFill>
                  <a:schemeClr val="tx1"/>
                </a:solidFill>
              </a:rPr>
              <a:t>(L2)</a:t>
            </a:r>
          </a:p>
          <a:p>
            <a:pPr lvl="1"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Train </a:t>
            </a:r>
            <a:r>
              <a:rPr lang="en-US" sz="2200" dirty="0">
                <a:solidFill>
                  <a:schemeClr val="tx1"/>
                </a:solidFill>
              </a:rPr>
              <a:t>(L2, L3)</a:t>
            </a:r>
          </a:p>
          <a:p>
            <a:pPr lvl="1"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Put on Armor </a:t>
            </a:r>
            <a:r>
              <a:rPr lang="en-US" sz="2200" dirty="0">
                <a:solidFill>
                  <a:schemeClr val="tx1"/>
                </a:solidFill>
              </a:rPr>
              <a:t>(L3)</a:t>
            </a:r>
          </a:p>
          <a:p>
            <a:pPr lvl="1"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Submit to God; Be Moldable </a:t>
            </a:r>
            <a:r>
              <a:rPr lang="en-US" sz="2200" dirty="0">
                <a:solidFill>
                  <a:schemeClr val="tx1"/>
                </a:solidFill>
              </a:rPr>
              <a:t>(L4)</a:t>
            </a:r>
          </a:p>
          <a:p>
            <a:pPr lvl="1"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Depend on Christ, Bear Fruit </a:t>
            </a:r>
            <a:r>
              <a:rPr lang="en-US" sz="2200" dirty="0">
                <a:solidFill>
                  <a:schemeClr val="tx1"/>
                </a:solidFill>
              </a:rPr>
              <a:t>(L5)</a:t>
            </a:r>
          </a:p>
          <a:p>
            <a:pPr lvl="1"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Trust in God </a:t>
            </a:r>
            <a:r>
              <a:rPr lang="en-US" sz="2200" dirty="0">
                <a:solidFill>
                  <a:schemeClr val="tx1"/>
                </a:solidFill>
              </a:rPr>
              <a:t>(L6)</a:t>
            </a:r>
          </a:p>
          <a:p>
            <a:pPr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Helping Others to be Prepared…</a:t>
            </a:r>
          </a:p>
          <a:p>
            <a:pPr lvl="1"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Rely on Family, Support &amp; Edify Family </a:t>
            </a:r>
            <a:r>
              <a:rPr lang="en-US" sz="2200" dirty="0">
                <a:solidFill>
                  <a:schemeClr val="tx1"/>
                </a:solidFill>
              </a:rPr>
              <a:t>(L7)</a:t>
            </a:r>
          </a:p>
          <a:p>
            <a:pPr lvl="1"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Love, Provoke, Be Patient w/ Family </a:t>
            </a:r>
            <a:r>
              <a:rPr lang="en-US" sz="2200" dirty="0">
                <a:solidFill>
                  <a:schemeClr val="tx1"/>
                </a:solidFill>
              </a:rPr>
              <a:t>(L8)</a:t>
            </a:r>
          </a:p>
          <a:p>
            <a:pPr lvl="1"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Serve Each Other </a:t>
            </a:r>
            <a:r>
              <a:rPr lang="en-US" sz="2200" dirty="0">
                <a:solidFill>
                  <a:schemeClr val="tx1"/>
                </a:solidFill>
              </a:rPr>
              <a:t>(L9)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838200" y="1514901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397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830560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Fishers of Men – Execution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606860"/>
            <a:ext cx="9359240" cy="5176495"/>
          </a:xfrm>
        </p:spPr>
        <p:txBody>
          <a:bodyPr>
            <a:normAutofit/>
          </a:bodyPr>
          <a:lstStyle/>
          <a:p>
            <a:pPr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The world is “dark” and “evil” </a:t>
            </a:r>
            <a:r>
              <a:rPr lang="en-US" sz="2200" dirty="0">
                <a:solidFill>
                  <a:schemeClr val="tx1"/>
                </a:solidFill>
              </a:rPr>
              <a:t>(L10)</a:t>
            </a:r>
          </a:p>
          <a:p>
            <a:pPr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This world is temporary </a:t>
            </a:r>
            <a:r>
              <a:rPr lang="en-US" sz="2200" dirty="0">
                <a:solidFill>
                  <a:schemeClr val="tx1"/>
                </a:solidFill>
              </a:rPr>
              <a:t>(L10)</a:t>
            </a:r>
          </a:p>
          <a:p>
            <a:pPr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We are Strangers &amp; Pilgrims </a:t>
            </a:r>
            <a:r>
              <a:rPr lang="en-US" sz="2200" dirty="0">
                <a:solidFill>
                  <a:schemeClr val="tx1"/>
                </a:solidFill>
              </a:rPr>
              <a:t>(L10)</a:t>
            </a:r>
          </a:p>
          <a:p>
            <a:pPr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We are examples; a light </a:t>
            </a:r>
            <a:r>
              <a:rPr lang="en-US" sz="2200" dirty="0">
                <a:solidFill>
                  <a:schemeClr val="tx1"/>
                </a:solidFill>
              </a:rPr>
              <a:t>(L11)</a:t>
            </a:r>
          </a:p>
          <a:p>
            <a:pPr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We must be a good influence; like salt </a:t>
            </a:r>
            <a:r>
              <a:rPr lang="en-US" sz="2200" dirty="0">
                <a:solidFill>
                  <a:schemeClr val="tx1"/>
                </a:solidFill>
              </a:rPr>
              <a:t>(L11)</a:t>
            </a:r>
          </a:p>
          <a:p>
            <a:pPr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We must be prepared to defend our faith </a:t>
            </a:r>
            <a:r>
              <a:rPr lang="en-US" sz="2200" dirty="0">
                <a:solidFill>
                  <a:schemeClr val="tx1"/>
                </a:solidFill>
              </a:rPr>
              <a:t>(L12)</a:t>
            </a:r>
          </a:p>
          <a:p>
            <a:pPr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We must love the souls of others </a:t>
            </a:r>
            <a:r>
              <a:rPr lang="en-US" sz="2200" dirty="0">
                <a:solidFill>
                  <a:schemeClr val="tx1"/>
                </a:solidFill>
              </a:rPr>
              <a:t>(L13)</a:t>
            </a:r>
          </a:p>
          <a:p>
            <a:pPr defTabSz="463550">
              <a:spcBef>
                <a:spcPts val="0"/>
              </a:spcBef>
            </a:pPr>
            <a:endParaRPr lang="en-US" sz="2600" dirty="0">
              <a:solidFill>
                <a:schemeClr val="tx1"/>
              </a:solidFill>
            </a:endParaRPr>
          </a:p>
          <a:p>
            <a:pPr marL="0" indent="0" algn="ctr" defTabSz="463550">
              <a:spcBef>
                <a:spcPts val="0"/>
              </a:spcBef>
              <a:buNone/>
            </a:pPr>
            <a:r>
              <a:rPr lang="en-US" sz="2600" dirty="0">
                <a:solidFill>
                  <a:schemeClr val="tx1"/>
                </a:solidFill>
              </a:rPr>
              <a:t>“…prove yourselves doers of the word, </a:t>
            </a:r>
          </a:p>
          <a:p>
            <a:pPr marL="0" indent="0" algn="ctr" defTabSz="463550">
              <a:spcBef>
                <a:spcPts val="0"/>
              </a:spcBef>
              <a:buNone/>
            </a:pPr>
            <a:r>
              <a:rPr lang="en-US" sz="2600" dirty="0">
                <a:solidFill>
                  <a:schemeClr val="tx1"/>
                </a:solidFill>
              </a:rPr>
              <a:t>and not merely hearers who delude themselves”</a:t>
            </a:r>
          </a:p>
          <a:p>
            <a:pPr marL="0" indent="0" algn="ctr" defTabSz="463550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</a:rPr>
              <a:t>(Jam. 1:22)</a:t>
            </a:r>
            <a:endParaRPr lang="en-US" sz="26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838200" y="1514901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2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830560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Fishers of Men - Thought Questions…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606860"/>
            <a:ext cx="9359240" cy="5176495"/>
          </a:xfrm>
        </p:spPr>
        <p:txBody>
          <a:bodyPr>
            <a:normAutofit fontScale="92500" lnSpcReduction="10000"/>
          </a:bodyPr>
          <a:lstStyle/>
          <a:p>
            <a:pPr marL="457200" lvl="1" indent="0" defTabSz="463550">
              <a:spcBef>
                <a:spcPts val="0"/>
              </a:spcBef>
              <a:buNone/>
            </a:pPr>
            <a:r>
              <a:rPr lang="en-US" sz="2600" dirty="0">
                <a:solidFill>
                  <a:schemeClr val="tx1"/>
                </a:solidFill>
              </a:rPr>
              <a:t>1.	Do you trust God enough to do His will, even if you don’t 		fully understand?	</a:t>
            </a:r>
          </a:p>
          <a:p>
            <a:pPr marL="457200" lvl="1" indent="0" defTabSz="463550">
              <a:spcBef>
                <a:spcPts val="0"/>
              </a:spcBef>
              <a:buNone/>
            </a:pPr>
            <a:endParaRPr lang="en-US" sz="2600" dirty="0">
              <a:solidFill>
                <a:schemeClr val="tx1"/>
              </a:solidFill>
            </a:endParaRPr>
          </a:p>
          <a:p>
            <a:pPr marL="457200" lvl="1" indent="0" defTabSz="463550">
              <a:spcBef>
                <a:spcPts val="0"/>
              </a:spcBef>
              <a:buNone/>
            </a:pPr>
            <a:r>
              <a:rPr lang="en-US" sz="2600" dirty="0">
                <a:solidFill>
                  <a:schemeClr val="tx1"/>
                </a:solidFill>
              </a:rPr>
              <a:t>2.	For those who fish – do you ever fish the same spot again?  		Even if you come up empty handed?</a:t>
            </a:r>
          </a:p>
          <a:p>
            <a:pPr marL="457200" lvl="1" indent="0" defTabSz="463550">
              <a:spcBef>
                <a:spcPts val="0"/>
              </a:spcBef>
              <a:buNone/>
            </a:pPr>
            <a:endParaRPr lang="en-US" sz="2600" dirty="0">
              <a:solidFill>
                <a:schemeClr val="tx1"/>
              </a:solidFill>
            </a:endParaRPr>
          </a:p>
          <a:p>
            <a:pPr marL="457200" lvl="1" indent="0" defTabSz="463550">
              <a:spcBef>
                <a:spcPts val="0"/>
              </a:spcBef>
              <a:buNone/>
            </a:pPr>
            <a:r>
              <a:rPr lang="en-US" sz="2600" dirty="0">
                <a:solidFill>
                  <a:schemeClr val="tx1"/>
                </a:solidFill>
              </a:rPr>
              <a:t>3.	Recall the two people you thought of earlier…</a:t>
            </a:r>
          </a:p>
          <a:p>
            <a:pPr marL="457200" lvl="1" indent="0" defTabSz="463550">
              <a:spcBef>
                <a:spcPts val="0"/>
              </a:spcBef>
              <a:buNone/>
            </a:pPr>
            <a:r>
              <a:rPr lang="en-US" sz="2600" dirty="0">
                <a:solidFill>
                  <a:schemeClr val="tx1"/>
                </a:solidFill>
              </a:rPr>
              <a:t>			A.	What are you willing to sacrifice for them, so they 				can hear the good news? </a:t>
            </a:r>
            <a:r>
              <a:rPr lang="en-US" sz="2200" dirty="0">
                <a:solidFill>
                  <a:schemeClr val="tx1"/>
                </a:solidFill>
              </a:rPr>
              <a:t>(Rom. 5:6-8)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</a:p>
          <a:p>
            <a:pPr marL="457200" lvl="1" indent="0" defTabSz="463550">
              <a:spcBef>
                <a:spcPts val="0"/>
              </a:spcBef>
              <a:buNone/>
            </a:pPr>
            <a:r>
              <a:rPr lang="en-US" sz="2600" dirty="0">
                <a:solidFill>
                  <a:schemeClr val="tx1"/>
                </a:solidFill>
              </a:rPr>
              <a:t>			B.	How are you preparing yourself this week to tell 					them about Jesus?  </a:t>
            </a:r>
          </a:p>
          <a:p>
            <a:pPr marL="457200" lvl="1" indent="0" defTabSz="463550">
              <a:spcBef>
                <a:spcPts val="0"/>
              </a:spcBef>
              <a:buNone/>
            </a:pPr>
            <a:r>
              <a:rPr lang="en-US" sz="2600" dirty="0">
                <a:solidFill>
                  <a:schemeClr val="tx1"/>
                </a:solidFill>
              </a:rPr>
              <a:t>			C.	Can another brother/sister help you prepare? </a:t>
            </a:r>
          </a:p>
          <a:p>
            <a:pPr marL="457200" lvl="1" indent="0" defTabSz="463550">
              <a:spcBef>
                <a:spcPts val="0"/>
              </a:spcBef>
              <a:buNone/>
            </a:pPr>
            <a:endParaRPr lang="en-US" sz="2600" dirty="0">
              <a:solidFill>
                <a:schemeClr val="tx1"/>
              </a:solidFill>
            </a:endParaRPr>
          </a:p>
          <a:p>
            <a:pPr marL="457200" lvl="1" indent="0" defTabSz="463550">
              <a:spcBef>
                <a:spcPts val="0"/>
              </a:spcBef>
              <a:buNone/>
            </a:pPr>
            <a:r>
              <a:rPr lang="en-US" sz="2600" dirty="0">
                <a:solidFill>
                  <a:schemeClr val="tx1"/>
                </a:solidFill>
              </a:rPr>
              <a:t>4.	When the opportunity arises this week, will you trust God and speak?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838200" y="1514901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618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peaker&#10;&#10;Description generated with high confidence">
            <a:extLst>
              <a:ext uri="{FF2B5EF4-FFF2-40B4-BE49-F238E27FC236}">
                <a16:creationId xmlns:a16="http://schemas.microsoft.com/office/drawing/2014/main" id="{9B641C60-76BC-47E2-B4B5-9E7D3704BA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562" y="-21647"/>
            <a:ext cx="12210562" cy="69012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C4503C-33B9-4D0E-8B5B-F53DE3B3C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THE DISCIPLES RELATIONSHIP: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421AC8-238B-46E7-AFAE-0AF38595F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1001499" cy="4835240"/>
          </a:xfrm>
        </p:spPr>
        <p:txBody>
          <a:bodyPr numCol="2">
            <a:normAutofit fontScale="85000" lnSpcReduction="20000"/>
          </a:bodyPr>
          <a:lstStyle/>
          <a:p>
            <a:pPr>
              <a:buClr>
                <a:schemeClr val="bg1"/>
              </a:buClr>
            </a:pPr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TO HIMSELF</a:t>
            </a:r>
          </a:p>
          <a:p>
            <a:pPr lvl="1">
              <a:buClr>
                <a:schemeClr val="bg1"/>
              </a:buClr>
            </a:pPr>
            <a:r>
              <a:rPr lang="en-US" sz="28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An Athlete</a:t>
            </a:r>
          </a:p>
          <a:p>
            <a:pPr lvl="1">
              <a:buClr>
                <a:schemeClr val="bg1"/>
              </a:buClr>
            </a:pPr>
            <a:r>
              <a:rPr lang="en-US" sz="28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 Soldier</a:t>
            </a:r>
          </a:p>
          <a:p>
            <a:pPr>
              <a:buClr>
                <a:schemeClr val="bg1"/>
              </a:buClr>
            </a:pPr>
            <a:endParaRPr lang="en-US" sz="3600" dirty="0">
              <a:solidFill>
                <a:schemeClr val="bg1"/>
              </a:solidFill>
              <a:latin typeface="Khmer UI" pitchFamily="34" charset="0"/>
              <a:cs typeface="Khmer UI" pitchFamily="34" charset="0"/>
            </a:endParaRPr>
          </a:p>
          <a:p>
            <a:pPr>
              <a:buClr>
                <a:schemeClr val="bg1"/>
              </a:buClr>
            </a:pPr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TO HIS LORD</a:t>
            </a:r>
          </a:p>
          <a:p>
            <a:pPr lvl="1"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The Potter and the Clay</a:t>
            </a:r>
          </a:p>
          <a:p>
            <a:pPr lvl="1"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The Vine and the Branches</a:t>
            </a:r>
          </a:p>
          <a:p>
            <a:pPr lvl="1"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 Child of God</a:t>
            </a:r>
          </a:p>
          <a:p>
            <a:pPr>
              <a:buClr>
                <a:schemeClr val="bg1"/>
              </a:buClr>
            </a:pPr>
            <a:endParaRPr lang="en-US" sz="3600" dirty="0">
              <a:solidFill>
                <a:schemeClr val="bg1"/>
              </a:solidFill>
              <a:latin typeface="Khmer UI" pitchFamily="34" charset="0"/>
              <a:cs typeface="Khmer UI" pitchFamily="34" charset="0"/>
            </a:endParaRPr>
          </a:p>
          <a:p>
            <a:pPr>
              <a:buClr>
                <a:schemeClr val="bg1"/>
              </a:buClr>
            </a:pPr>
            <a:endParaRPr lang="en-US" sz="3600" dirty="0">
              <a:solidFill>
                <a:schemeClr val="bg1"/>
              </a:solidFill>
              <a:latin typeface="Khmer UI" pitchFamily="34" charset="0"/>
              <a:cs typeface="Khmer UI" pitchFamily="34" charset="0"/>
            </a:endParaRPr>
          </a:p>
          <a:p>
            <a:pPr>
              <a:buClr>
                <a:schemeClr val="bg1"/>
              </a:buClr>
            </a:pPr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TO HIS BRETHREN</a:t>
            </a:r>
          </a:p>
          <a:p>
            <a:pPr lvl="1"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 Member of the Body</a:t>
            </a:r>
          </a:p>
          <a:p>
            <a:pPr lvl="1"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“My Brother’s Keeper”</a:t>
            </a:r>
          </a:p>
          <a:p>
            <a:pPr lvl="1"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 Servant</a:t>
            </a:r>
          </a:p>
          <a:p>
            <a:pPr lvl="1">
              <a:buClr>
                <a:schemeClr val="bg1"/>
              </a:buClr>
            </a:pPr>
            <a:endParaRPr lang="en-US" sz="3200" dirty="0">
              <a:solidFill>
                <a:schemeClr val="bg1"/>
              </a:solidFill>
              <a:latin typeface="Khmer UI" pitchFamily="34" charset="0"/>
              <a:cs typeface="Khmer UI" pitchFamily="34" charset="0"/>
            </a:endParaRPr>
          </a:p>
          <a:p>
            <a:pPr>
              <a:buClr>
                <a:schemeClr val="bg1"/>
              </a:buClr>
            </a:pPr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TO THE WORLD</a:t>
            </a:r>
          </a:p>
          <a:p>
            <a:pPr lvl="1"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Strangers &amp; Pilgrims</a:t>
            </a:r>
          </a:p>
          <a:p>
            <a:pPr lvl="1"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Salt &amp; Light</a:t>
            </a:r>
          </a:p>
          <a:p>
            <a:pPr lvl="1"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An Apologist</a:t>
            </a:r>
          </a:p>
          <a:p>
            <a:pPr lvl="1">
              <a:buClr>
                <a:schemeClr val="bg1"/>
              </a:buClr>
            </a:pPr>
            <a:r>
              <a:rPr lang="en-US" sz="3200" b="1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Fishers of Men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33B7851-F7EE-4571-8BFD-C0915EB9ECFF}"/>
              </a:ext>
            </a:extLst>
          </p:cNvPr>
          <p:cNvCxnSpPr>
            <a:cxnSpLocks/>
          </p:cNvCxnSpPr>
          <p:nvPr/>
        </p:nvCxnSpPr>
        <p:spPr>
          <a:xfrm>
            <a:off x="5969421" y="6084864"/>
            <a:ext cx="715630" cy="0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8259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peaker&#10;&#10;Description generated with high confidence">
            <a:extLst>
              <a:ext uri="{FF2B5EF4-FFF2-40B4-BE49-F238E27FC236}">
                <a16:creationId xmlns:a16="http://schemas.microsoft.com/office/drawing/2014/main" id="{9B641C60-76BC-47E2-B4B5-9E7D3704BA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562" y="-21647"/>
            <a:ext cx="12210562" cy="69012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C4503C-33B9-4D0E-8B5B-F53DE3B3C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052870" cy="83664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THE DISCIPLES RELATIONSHIP TO THE WORLD: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421AC8-238B-46E7-AFAE-0AF38595F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1001499" cy="4835240"/>
          </a:xfrm>
        </p:spPr>
        <p:txBody>
          <a:bodyPr numCol="1">
            <a:noAutofit/>
          </a:bodyPr>
          <a:lstStyle/>
          <a:p>
            <a:pPr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Strangers &amp; Pilgrims</a:t>
            </a:r>
          </a:p>
          <a:p>
            <a:pPr lvl="1">
              <a:buClr>
                <a:schemeClr val="bg1"/>
              </a:buClr>
            </a:pPr>
            <a:r>
              <a:rPr lang="en-US" sz="28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We are different from the world</a:t>
            </a:r>
          </a:p>
          <a:p>
            <a:pPr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Salt &amp; Light</a:t>
            </a:r>
          </a:p>
          <a:p>
            <a:pPr lvl="1">
              <a:buClr>
                <a:schemeClr val="bg1"/>
              </a:buClr>
            </a:pPr>
            <a:r>
              <a:rPr lang="en-US" sz="28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We are an influence in the world</a:t>
            </a:r>
          </a:p>
          <a:p>
            <a:pPr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An Apologist</a:t>
            </a:r>
          </a:p>
          <a:p>
            <a:pPr lvl="1">
              <a:buClr>
                <a:schemeClr val="bg1"/>
              </a:buClr>
            </a:pPr>
            <a:r>
              <a:rPr lang="en-US" sz="28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We are ready to explain our hope with the world</a:t>
            </a:r>
          </a:p>
          <a:p>
            <a:pPr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Fishers of Men</a:t>
            </a:r>
          </a:p>
          <a:p>
            <a:pPr lvl="1">
              <a:buClr>
                <a:schemeClr val="bg1"/>
              </a:buClr>
            </a:pPr>
            <a:r>
              <a:rPr lang="en-US" sz="28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We are working to help those lost in the world</a:t>
            </a:r>
          </a:p>
        </p:txBody>
      </p:sp>
    </p:spTree>
    <p:extLst>
      <p:ext uri="{BB962C8B-B14F-4D97-AF65-F5344CB8AC3E}">
        <p14:creationId xmlns:p14="http://schemas.microsoft.com/office/powerpoint/2010/main" val="3596358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peaker&#10;&#10;Description generated with high confidence">
            <a:extLst>
              <a:ext uri="{FF2B5EF4-FFF2-40B4-BE49-F238E27FC236}">
                <a16:creationId xmlns:a16="http://schemas.microsoft.com/office/drawing/2014/main" id="{9B641C60-76BC-47E2-B4B5-9E7D3704BA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562" y="-43293"/>
            <a:ext cx="12210562" cy="69012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C4503C-33B9-4D0E-8B5B-F53DE3B3C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2852" y="2043958"/>
            <a:ext cx="9654234" cy="1646302"/>
          </a:xfrm>
        </p:spPr>
        <p:txBody>
          <a:bodyPr anchor="b">
            <a:normAutofit/>
          </a:bodyPr>
          <a:lstStyle/>
          <a:p>
            <a:r>
              <a:rPr lang="en-US" sz="3600" spc="300" dirty="0">
                <a:solidFill>
                  <a:schemeClr val="bg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LESSON 13: Fishers of Men</a:t>
            </a:r>
            <a:br>
              <a:rPr lang="en-US" sz="3600" spc="300" dirty="0">
                <a:solidFill>
                  <a:schemeClr val="bg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</a:br>
            <a:r>
              <a:rPr lang="en-US" sz="2800" spc="300" dirty="0">
                <a:solidFill>
                  <a:schemeClr val="bg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The Disciple’s Task</a:t>
            </a:r>
            <a:endParaRPr lang="en-US" sz="3600" spc="300" dirty="0">
              <a:solidFill>
                <a:schemeClr val="bg1"/>
              </a:solidFill>
              <a:latin typeface="Khmer UI" panose="020B0502040204020203" pitchFamily="34" charset="0"/>
              <a:cs typeface="Khmer UI" panose="020B05020402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421AC8-238B-46E7-AFAE-0AF38595F5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1953" y="3990891"/>
            <a:ext cx="10005133" cy="1379537"/>
          </a:xfrm>
        </p:spPr>
        <p:txBody>
          <a:bodyPr>
            <a:normAutofit/>
          </a:bodyPr>
          <a:lstStyle/>
          <a:p>
            <a:pPr algn="l">
              <a:tabLst>
                <a:tab pos="9085263" algn="r"/>
              </a:tabLst>
            </a:pPr>
            <a:r>
              <a:rPr lang="en-US" sz="2800" i="1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And Jesus said to them, "Follow Me, and I will make you become fishers of men.“ (Mark 1:17) 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616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830560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Fishers of Men – Lesson 13 Outline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606860"/>
            <a:ext cx="9164994" cy="5176495"/>
          </a:xfrm>
        </p:spPr>
        <p:txBody>
          <a:bodyPr>
            <a:normAutofit/>
          </a:bodyPr>
          <a:lstStyle/>
          <a:p>
            <a:pPr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Why should Disciples be “fishers of men”?</a:t>
            </a:r>
          </a:p>
          <a:p>
            <a:pPr marL="400050" lvl="1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1. Because we are followers of Jesus</a:t>
            </a:r>
          </a:p>
          <a:p>
            <a:pPr marL="400050" lvl="1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2. It gives us a sense of purpose</a:t>
            </a:r>
          </a:p>
          <a:p>
            <a:pPr marL="400050" lvl="1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3. It will please our Master</a:t>
            </a:r>
          </a:p>
          <a:p>
            <a:pPr marL="400050" lvl="1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4. Because there is a great need</a:t>
            </a:r>
          </a:p>
          <a:p>
            <a:pPr marL="400050" lvl="1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5. Because it is the right thing to do</a:t>
            </a:r>
          </a:p>
          <a:p>
            <a:pPr marL="400050" lvl="1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6. Because it is our Duty</a:t>
            </a:r>
          </a:p>
          <a:p>
            <a:pPr marL="400050" lvl="1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7. For the joy of saving souls</a:t>
            </a:r>
          </a:p>
          <a:p>
            <a:pPr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Are you prepared to “fish”?</a:t>
            </a:r>
          </a:p>
          <a:p>
            <a:pPr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Are you currently “fishing”?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838200" y="1514901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69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830560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Fishers of Men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606860"/>
            <a:ext cx="9359240" cy="5176495"/>
          </a:xfrm>
        </p:spPr>
        <p:txBody>
          <a:bodyPr>
            <a:normAutofit/>
          </a:bodyPr>
          <a:lstStyle/>
          <a:p>
            <a:pPr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How many people do we interact with each day?  Each week?  In a year?</a:t>
            </a:r>
          </a:p>
          <a:p>
            <a:pPr lvl="1"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New people…</a:t>
            </a:r>
          </a:p>
          <a:p>
            <a:pPr lvl="1"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The “regulars”…</a:t>
            </a:r>
          </a:p>
          <a:p>
            <a:pPr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Personal Application: </a:t>
            </a:r>
          </a:p>
          <a:p>
            <a:pPr lvl="1"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Think of two people you know, that are not a part of God’s family…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2600" dirty="0">
              <a:solidFill>
                <a:schemeClr val="tx1"/>
              </a:solidFill>
            </a:endParaRPr>
          </a:p>
          <a:p>
            <a:pPr marL="0" indent="0" algn="ctr" defTabSz="463550">
              <a:spcBef>
                <a:spcPts val="0"/>
              </a:spcBef>
              <a:buNone/>
            </a:pPr>
            <a:r>
              <a:rPr lang="en-US" sz="2600" dirty="0">
                <a:solidFill>
                  <a:schemeClr val="tx1"/>
                </a:solidFill>
              </a:rPr>
              <a:t>“This is good and acceptable in the sight of God </a:t>
            </a:r>
          </a:p>
          <a:p>
            <a:pPr marL="0" indent="0" algn="ctr" defTabSz="463550">
              <a:spcBef>
                <a:spcPts val="0"/>
              </a:spcBef>
              <a:buNone/>
            </a:pPr>
            <a:r>
              <a:rPr lang="en-US" sz="2600" dirty="0">
                <a:solidFill>
                  <a:schemeClr val="tx1"/>
                </a:solidFill>
              </a:rPr>
              <a:t>our Savior, </a:t>
            </a:r>
            <a:r>
              <a:rPr lang="en-US" sz="2600" u="sng" dirty="0">
                <a:solidFill>
                  <a:schemeClr val="tx1"/>
                </a:solidFill>
              </a:rPr>
              <a:t>who desires all men to be saved</a:t>
            </a:r>
            <a:r>
              <a:rPr lang="en-US" sz="2600" dirty="0">
                <a:solidFill>
                  <a:schemeClr val="tx1"/>
                </a:solidFill>
              </a:rPr>
              <a:t> and </a:t>
            </a:r>
          </a:p>
          <a:p>
            <a:pPr marL="0" indent="0" algn="ctr" defTabSz="463550">
              <a:spcBef>
                <a:spcPts val="0"/>
              </a:spcBef>
              <a:buNone/>
            </a:pPr>
            <a:r>
              <a:rPr lang="en-US" sz="2600" dirty="0">
                <a:solidFill>
                  <a:schemeClr val="tx1"/>
                </a:solidFill>
              </a:rPr>
              <a:t>to come to the knowledge of truth.” </a:t>
            </a:r>
          </a:p>
          <a:p>
            <a:pPr marL="0" indent="0" algn="ctr" defTabSz="463550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</a:rPr>
              <a:t>(1Tim. 2:3-4)</a:t>
            </a:r>
            <a:endParaRPr lang="en-US" sz="2800" dirty="0">
              <a:solidFill>
                <a:schemeClr val="tx1"/>
              </a:solidFill>
            </a:endParaRPr>
          </a:p>
          <a:p>
            <a:pPr lvl="1" defTabSz="463550">
              <a:spcBef>
                <a:spcPts val="0"/>
              </a:spcBef>
            </a:pPr>
            <a:endParaRPr lang="en-US" sz="2600" dirty="0">
              <a:solidFill>
                <a:schemeClr val="tx1"/>
              </a:solidFill>
            </a:endParaRPr>
          </a:p>
          <a:p>
            <a:pPr defTabSz="463550">
              <a:spcBef>
                <a:spcPts val="0"/>
              </a:spcBef>
            </a:pP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838200" y="1514901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6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830560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Fishers of Men - Recap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606860"/>
            <a:ext cx="9359240" cy="5176495"/>
          </a:xfrm>
        </p:spPr>
        <p:txBody>
          <a:bodyPr>
            <a:normAutofit lnSpcReduction="10000"/>
          </a:bodyPr>
          <a:lstStyle/>
          <a:p>
            <a:pPr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Luke 5:1-11</a:t>
            </a:r>
          </a:p>
          <a:p>
            <a:pPr lvl="1"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Not fully understanding Jesus, Peter obeyed and put out the net</a:t>
            </a:r>
          </a:p>
          <a:p>
            <a:pPr lvl="1"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A great catch was made</a:t>
            </a:r>
          </a:p>
          <a:p>
            <a:pPr lvl="1"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Jesus said “Follow Me, and I will make you become fishers of men” </a:t>
            </a:r>
            <a:r>
              <a:rPr lang="en-US" sz="2400" dirty="0">
                <a:solidFill>
                  <a:schemeClr val="tx1"/>
                </a:solidFill>
              </a:rPr>
              <a:t>(Mark 1:17)</a:t>
            </a:r>
          </a:p>
          <a:p>
            <a:pPr lvl="1"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“They left everything and followed Him” </a:t>
            </a:r>
            <a:r>
              <a:rPr lang="en-US" sz="2400" dirty="0">
                <a:solidFill>
                  <a:schemeClr val="tx1"/>
                </a:solidFill>
              </a:rPr>
              <a:t>(vs. 11)</a:t>
            </a:r>
          </a:p>
          <a:p>
            <a:pPr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Men are caught with the gospel</a:t>
            </a:r>
          </a:p>
          <a:p>
            <a:pPr lvl="1"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(2Thes. 2:13-14) “…</a:t>
            </a:r>
            <a:r>
              <a:rPr lang="en-US" sz="2600" u="sng" dirty="0">
                <a:solidFill>
                  <a:schemeClr val="tx1"/>
                </a:solidFill>
              </a:rPr>
              <a:t>He called you through our gospel</a:t>
            </a:r>
            <a:r>
              <a:rPr lang="en-US" sz="2600" dirty="0">
                <a:solidFill>
                  <a:schemeClr val="tx1"/>
                </a:solidFill>
              </a:rPr>
              <a:t>, that you may gain the glory of our Lord Jesus Christ.”</a:t>
            </a:r>
          </a:p>
          <a:p>
            <a:pPr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All Disciples are fishers of men </a:t>
            </a:r>
            <a:r>
              <a:rPr lang="en-US" sz="2400" dirty="0">
                <a:solidFill>
                  <a:schemeClr val="tx1"/>
                </a:solidFill>
              </a:rPr>
              <a:t>(Matt. 28:19-20)</a:t>
            </a:r>
            <a:endParaRPr lang="en-US" sz="2800" dirty="0">
              <a:solidFill>
                <a:schemeClr val="tx1"/>
              </a:solidFill>
            </a:endParaRPr>
          </a:p>
          <a:p>
            <a:pPr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Get the “why” and “what” in your heart, the “how” will take care of itself</a:t>
            </a:r>
          </a:p>
          <a:p>
            <a:pPr defTabSz="463550">
              <a:spcBef>
                <a:spcPts val="0"/>
              </a:spcBef>
            </a:pP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838200" y="1514901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6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830560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Why Be Fishers of Men?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606860"/>
            <a:ext cx="3764643" cy="5176495"/>
          </a:xfrm>
        </p:spPr>
        <p:txBody>
          <a:bodyPr numCol="1">
            <a:normAutofit/>
          </a:bodyPr>
          <a:lstStyle/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u="sng" dirty="0">
                <a:solidFill>
                  <a:schemeClr val="tx1"/>
                </a:solidFill>
              </a:rPr>
              <a:t>Because we are followers of Jesus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It gives us a sense of purpose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It will please our Master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Because there is a great need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Because it is the right thing to do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Because it is our Duty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For the joy of saving souls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838200" y="1514901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179A7A-9A7C-4041-95BC-B2D354AA9192}"/>
              </a:ext>
            </a:extLst>
          </p:cNvPr>
          <p:cNvSpPr txBox="1">
            <a:spLocks/>
          </p:cNvSpPr>
          <p:nvPr/>
        </p:nvSpPr>
        <p:spPr>
          <a:xfrm>
            <a:off x="4441977" y="1638920"/>
            <a:ext cx="5400351" cy="5176495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Disciples are followers of their Master</a:t>
            </a:r>
          </a:p>
          <a:p>
            <a:pPr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If Christ lives within us, what would He have us do? </a:t>
            </a:r>
            <a:r>
              <a:rPr lang="en-US" sz="2400" dirty="0">
                <a:solidFill>
                  <a:schemeClr val="tx1"/>
                </a:solidFill>
              </a:rPr>
              <a:t>(Gal. 2:20)</a:t>
            </a:r>
          </a:p>
          <a:p>
            <a:pPr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“For the Son of Man has come to seek and to save that which was lost.” </a:t>
            </a:r>
            <a:r>
              <a:rPr lang="en-US" sz="2400" dirty="0">
                <a:solidFill>
                  <a:schemeClr val="tx1"/>
                </a:solidFill>
              </a:rPr>
              <a:t>(Luke 19:20)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11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830560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Why Be Fishers of Men?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606860"/>
            <a:ext cx="3764643" cy="5176495"/>
          </a:xfrm>
        </p:spPr>
        <p:txBody>
          <a:bodyPr numCol="1">
            <a:normAutofit/>
          </a:bodyPr>
          <a:lstStyle/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Because we are followers of Jesus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u="sng" dirty="0">
                <a:solidFill>
                  <a:schemeClr val="tx1"/>
                </a:solidFill>
              </a:rPr>
              <a:t>It gives us a sense of purpose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It will please our Master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Because there is a great need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Because it is the right thing to do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Because it is our Duty</a:t>
            </a:r>
          </a:p>
          <a:p>
            <a:pPr marL="514350" indent="-514350" defTabSz="463550">
              <a:spcBef>
                <a:spcPts val="0"/>
              </a:spcBef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For the joy of saving souls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838200" y="1514901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179A7A-9A7C-4041-95BC-B2D354AA9192}"/>
              </a:ext>
            </a:extLst>
          </p:cNvPr>
          <p:cNvSpPr txBox="1">
            <a:spLocks/>
          </p:cNvSpPr>
          <p:nvPr/>
        </p:nvSpPr>
        <p:spPr>
          <a:xfrm>
            <a:off x="4441977" y="1638920"/>
            <a:ext cx="5400351" cy="5176495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“For </a:t>
            </a:r>
            <a:r>
              <a:rPr lang="en-US" sz="2600" u="sng" dirty="0">
                <a:solidFill>
                  <a:schemeClr val="tx1"/>
                </a:solidFill>
              </a:rPr>
              <a:t>we are His workmanship</a:t>
            </a:r>
            <a:r>
              <a:rPr lang="en-US" sz="2600" dirty="0">
                <a:solidFill>
                  <a:schemeClr val="tx1"/>
                </a:solidFill>
              </a:rPr>
              <a:t>, </a:t>
            </a:r>
            <a:r>
              <a:rPr lang="en-US" sz="2600" u="sng" dirty="0">
                <a:solidFill>
                  <a:schemeClr val="tx1"/>
                </a:solidFill>
              </a:rPr>
              <a:t>created in Christ Jesus for good works</a:t>
            </a:r>
            <a:r>
              <a:rPr lang="en-US" sz="2600" dirty="0">
                <a:solidFill>
                  <a:schemeClr val="tx1"/>
                </a:solidFill>
              </a:rPr>
              <a:t>, which God prepared beforehand so that we would walk in them.” </a:t>
            </a:r>
            <a:r>
              <a:rPr lang="en-US" sz="2400" dirty="0">
                <a:solidFill>
                  <a:schemeClr val="tx1"/>
                </a:solidFill>
              </a:rPr>
              <a:t>(Eph. 2:10)</a:t>
            </a:r>
          </a:p>
          <a:p>
            <a:pPr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“Follow Me, and I will make you become fishers of men” </a:t>
            </a:r>
            <a:r>
              <a:rPr lang="en-US" sz="2400" dirty="0">
                <a:solidFill>
                  <a:schemeClr val="tx1"/>
                </a:solidFill>
              </a:rPr>
              <a:t>(Mark 1:17)</a:t>
            </a:r>
          </a:p>
        </p:txBody>
      </p:sp>
    </p:spTree>
    <p:extLst>
      <p:ext uri="{BB962C8B-B14F-4D97-AF65-F5344CB8AC3E}">
        <p14:creationId xmlns:p14="http://schemas.microsoft.com/office/powerpoint/2010/main" val="3952228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6739</TotalTime>
  <Words>1710</Words>
  <Application>Microsoft Office PowerPoint</Application>
  <PresentationFormat>Widescreen</PresentationFormat>
  <Paragraphs>205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Khmer UI</vt:lpstr>
      <vt:lpstr>Trebuchet MS</vt:lpstr>
      <vt:lpstr>Wingdings 3</vt:lpstr>
      <vt:lpstr>Facet</vt:lpstr>
      <vt:lpstr>PowerPoint Presentation</vt:lpstr>
      <vt:lpstr>THE DISCIPLES RELATIONSHIP:</vt:lpstr>
      <vt:lpstr>THE DISCIPLES RELATIONSHIP TO THE WORLD:</vt:lpstr>
      <vt:lpstr>LESSON 13: Fishers of Men The Disciple’s Task</vt:lpstr>
      <vt:lpstr>Fishers of Men – Lesson 13 Outline</vt:lpstr>
      <vt:lpstr>Fishers of Men</vt:lpstr>
      <vt:lpstr>Fishers of Men - Recap</vt:lpstr>
      <vt:lpstr>Why Be Fishers of Men?</vt:lpstr>
      <vt:lpstr>Why Be Fishers of Men?</vt:lpstr>
      <vt:lpstr>Why Be Fishers of Men?</vt:lpstr>
      <vt:lpstr>Why Be Fishers of Men?</vt:lpstr>
      <vt:lpstr>Why Be Fishers of Men?</vt:lpstr>
      <vt:lpstr>Why Be Fishers of Men?</vt:lpstr>
      <vt:lpstr>Why Be Fishers of Men?</vt:lpstr>
      <vt:lpstr>Why Be Fishers of Men?</vt:lpstr>
      <vt:lpstr>Fishers of Men – Reminders…</vt:lpstr>
      <vt:lpstr>Fishers of Men – Preparation</vt:lpstr>
      <vt:lpstr>Fishers of Men – Execution</vt:lpstr>
      <vt:lpstr>Fishers of Men - Thought Questions…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Thornton, Robert</dc:creator>
  <cp:lastModifiedBy>Brown, Jeremy</cp:lastModifiedBy>
  <cp:revision>216</cp:revision>
  <dcterms:created xsi:type="dcterms:W3CDTF">2019-04-01T23:59:38Z</dcterms:created>
  <dcterms:modified xsi:type="dcterms:W3CDTF">2019-07-03T20:52:11Z</dcterms:modified>
</cp:coreProperties>
</file>